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86" r:id="rId2"/>
    <p:sldId id="350" r:id="rId3"/>
    <p:sldId id="351" r:id="rId4"/>
    <p:sldId id="352" r:id="rId5"/>
    <p:sldId id="353" r:id="rId6"/>
    <p:sldId id="354" r:id="rId7"/>
    <p:sldId id="355" r:id="rId8"/>
    <p:sldId id="356" r:id="rId9"/>
    <p:sldId id="357"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1" r:id="rId24"/>
    <p:sldId id="372" r:id="rId25"/>
    <p:sldId id="373" r:id="rId26"/>
    <p:sldId id="374" r:id="rId27"/>
    <p:sldId id="405" r:id="rId28"/>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autoAdjust="0"/>
    <p:restoredTop sz="94660"/>
  </p:normalViewPr>
  <p:slideViewPr>
    <p:cSldViewPr>
      <p:cViewPr varScale="1">
        <p:scale>
          <a:sx n="105" d="100"/>
          <a:sy n="105" d="100"/>
        </p:scale>
        <p:origin x="-876"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2023-2-16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4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5009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052736"/>
            <a:ext cx="10801200" cy="4752528"/>
          </a:xfrm>
        </p:spPr>
        <p:txBody>
          <a:bodyPr>
            <a:normAutofit/>
          </a:bodyPr>
          <a:lstStyle/>
          <a:p>
            <a:pPr indent="662940" algn="ctr">
              <a:lnSpc>
                <a:spcPct val="170000"/>
              </a:lnSpc>
              <a:spcAft>
                <a:spcPts val="0"/>
              </a:spcAft>
              <a:tabLst>
                <a:tab pos="2700655" algn="l"/>
              </a:tabLst>
            </a:pPr>
            <a:r>
              <a:rPr lang="zh-CN" altLang="zh-CN" sz="3200" b="1" kern="100" dirty="0">
                <a:solidFill>
                  <a:srgbClr val="7030A0"/>
                </a:solidFill>
                <a:latin typeface="宋体"/>
                <a:ea typeface="方正细黑一简体"/>
                <a:cs typeface="Times New Roman"/>
              </a:rPr>
              <a:t>阶段培优课—对接“时代热点”，多维度发掘命题视角</a:t>
            </a:r>
            <a:endParaRPr lang="zh-CN" altLang="zh-CN" sz="3200" kern="100" dirty="0">
              <a:solidFill>
                <a:srgbClr val="7030A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主题探究　从调解、仲裁和诉讼看社会争议的解决</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考什么——明确探究活动目标</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C-KT"/>
                <a:cs typeface="Times New Roman"/>
              </a:rPr>
              <a:t></a:t>
            </a:r>
            <a:r>
              <a:rPr lang="zh-CN" altLang="zh-CN" sz="2600" b="1" kern="100" dirty="0">
                <a:latin typeface="宋体"/>
                <a:ea typeface="方正细黑一简体"/>
                <a:cs typeface="Times New Roman"/>
              </a:rPr>
              <a:t>通过对民事调解、商事仲裁、民事诉讼等案例的探究，识别社会争议不同解决方式的特点和程序，明确不同的纠纷解决方式各有优势，功能各有侧重，要根据具体情况，合理选择运用，以便妥善解决纠纷。</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5801915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5688632"/>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用什么考——高考对接时代</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材料一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冯某放学回家，途径张某家门口时</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当时张某本人不在家中</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被其饲养的三条狼狗咬伤。幸亏当时有丁香中学冯姓教师路过，立即将受伤的冯某送到丁香镇卫生室进行临时包扎，同时打电话向公安派出所报警，然后又打电话告知冯某的母亲吴某和狼狗主人张某。吴某和张某同时赶到镇卫生室，将冯某送到县卫生防疫站注射狂犬疫苗，再到县医院进行消炎治疗。当天的所有费用均由张某支付。在后续治疗</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后续治疗在丁香镇程医生诊所进行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期间，张某也经常去看望冯某</a:t>
            </a:r>
            <a:r>
              <a:rPr lang="zh-CN" altLang="zh-CN" sz="2600" b="1" kern="100" dirty="0" smtClean="0">
                <a:latin typeface="宋体"/>
                <a:ea typeface="方正细黑一简体"/>
                <a:cs typeface="Times New Roman"/>
              </a:rPr>
              <a:t>。</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772816"/>
            <a:ext cx="10801200" cy="2664296"/>
          </a:xfrm>
        </p:spPr>
        <p:txBody>
          <a:bodyPr>
            <a:normAutofit/>
          </a:bodyPr>
          <a:lstStyle/>
          <a:p>
            <a:pPr indent="90488">
              <a:tabLst>
                <a:tab pos="809625" algn="l"/>
              </a:tabLst>
            </a:pPr>
            <a:r>
              <a:rPr lang="zh-CN" altLang="zh-CN" sz="2600" b="1" kern="100" dirty="0">
                <a:solidFill>
                  <a:prstClr val="black"/>
                </a:solidFill>
                <a:latin typeface="宋体"/>
                <a:ea typeface="方正细黑一简体"/>
                <a:cs typeface="Times New Roman"/>
              </a:rPr>
              <a:t>经过近一个月的治疗，冯某已基本康复，而此时吴某已花去后续医疗费近万元。为赔偿一事，吴某数次到张家协商，张某始终只对当天的费用认账并称已全部支付，其他的不予认账。吴某又找到丁香镇调委会，请调委会出面协调数次，均无果。于是，吴某来到丁香镇司法所，申请调解。</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340768"/>
            <a:ext cx="10801200" cy="4536504"/>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命题角度</a:t>
            </a:r>
            <a:r>
              <a:rPr lang="en-US" altLang="zh-CN" sz="2600" b="1" kern="100" dirty="0">
                <a:latin typeface="宋体"/>
                <a:ea typeface="方正细黑一简体"/>
                <a:cs typeface="Times New Roman"/>
              </a:rPr>
              <a:t>1</a:t>
            </a:r>
            <a:r>
              <a:rPr lang="zh-CN" altLang="zh-CN" sz="2600" b="1" kern="100" dirty="0">
                <a:latin typeface="宋体"/>
                <a:ea typeface="方正细黑一简体"/>
                <a:cs typeface="Times New Roman"/>
              </a:rPr>
              <a:t>：假如你是人民调解员，应当如何调解？</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调解要遵循依法原则、自愿平等原则和尊重当事人诉讼权利的原则进行。根据案情及调解工作中所遇到的具体情况，尊重当事人的权利，不得因调解而阻止当事人依法通过仲裁、行政、司法等途径维护自己的权利。以高度责任心，理智地采取正确的方法，使调解工作得以顺利开展下去，直到成功化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5184576"/>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材料二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马某于</a:t>
            </a:r>
            <a:r>
              <a:rPr lang="en-US" altLang="zh-CN" sz="2600" b="1" kern="100" dirty="0">
                <a:latin typeface="宋体"/>
                <a:ea typeface="方正细黑一简体"/>
                <a:cs typeface="Times New Roman"/>
              </a:rPr>
              <a:t>2022</a:t>
            </a:r>
            <a:r>
              <a:rPr lang="zh-CN" altLang="zh-CN" sz="2600" b="1" kern="100" dirty="0">
                <a:latin typeface="宋体"/>
                <a:ea typeface="方正细黑一简体"/>
                <a:cs typeface="Times New Roman"/>
              </a:rPr>
              <a:t>年</a:t>
            </a:r>
            <a:r>
              <a:rPr lang="en-US" altLang="zh-CN" sz="2600" b="1" kern="100" dirty="0">
                <a:latin typeface="宋体"/>
                <a:ea typeface="方正细黑一简体"/>
                <a:cs typeface="Times New Roman"/>
              </a:rPr>
              <a:t>9</a:t>
            </a:r>
            <a:r>
              <a:rPr lang="zh-CN" altLang="zh-CN" sz="2600" b="1" kern="100" dirty="0">
                <a:latin typeface="宋体"/>
                <a:ea typeface="方正细黑一简体"/>
                <a:cs typeface="Times New Roman"/>
              </a:rPr>
              <a:t>月入职</a:t>
            </a:r>
            <a:r>
              <a:rPr lang="en-US" altLang="zh-CN" sz="2600" b="1" kern="100" dirty="0">
                <a:latin typeface="宋体"/>
                <a:ea typeface="方正细黑一简体"/>
                <a:cs typeface="Times New Roman"/>
              </a:rPr>
              <a:t>M</a:t>
            </a:r>
            <a:r>
              <a:rPr lang="zh-CN" altLang="zh-CN" sz="2600" b="1" kern="100" dirty="0">
                <a:latin typeface="宋体"/>
                <a:ea typeface="方正细黑一简体"/>
                <a:cs typeface="Times New Roman"/>
              </a:rPr>
              <a:t>快递公司，双方订立的劳动合同约定试用期为</a:t>
            </a:r>
            <a:r>
              <a:rPr lang="en-US" altLang="zh-CN" sz="2600" b="1" kern="100" dirty="0">
                <a:latin typeface="宋体"/>
                <a:ea typeface="方正细黑一简体"/>
                <a:cs typeface="Times New Roman"/>
              </a:rPr>
              <a:t>3</a:t>
            </a:r>
            <a:r>
              <a:rPr lang="zh-CN" altLang="zh-CN" sz="2600" b="1" kern="100" dirty="0">
                <a:latin typeface="宋体"/>
                <a:ea typeface="方正细黑一简体"/>
                <a:cs typeface="Times New Roman"/>
              </a:rPr>
              <a:t>个月，试用期月工资为</a:t>
            </a:r>
            <a:r>
              <a:rPr lang="en-US" altLang="zh-CN" sz="2600" b="1" kern="100" dirty="0">
                <a:latin typeface="宋体"/>
                <a:ea typeface="方正细黑一简体"/>
                <a:cs typeface="Times New Roman"/>
              </a:rPr>
              <a:t>8 000</a:t>
            </a:r>
            <a:r>
              <a:rPr lang="zh-CN" altLang="zh-CN" sz="2600" b="1" kern="100" dirty="0">
                <a:latin typeface="宋体"/>
                <a:ea typeface="方正细黑一简体"/>
                <a:cs typeface="Times New Roman"/>
              </a:rPr>
              <a:t>元，</a:t>
            </a:r>
            <a:r>
              <a:rPr lang="en-US" altLang="zh-CN" sz="2600" b="1" kern="100" dirty="0">
                <a:latin typeface="宋体"/>
                <a:ea typeface="方正细黑一简体"/>
                <a:cs typeface="Times New Roman"/>
              </a:rPr>
              <a:t>M</a:t>
            </a:r>
            <a:r>
              <a:rPr lang="zh-CN" altLang="zh-CN" sz="2600" b="1" kern="100" dirty="0">
                <a:latin typeface="宋体"/>
                <a:ea typeface="方正细黑一简体"/>
                <a:cs typeface="Times New Roman"/>
              </a:rPr>
              <a:t>快递公司规章制度相关规定，工作时间为早</a:t>
            </a:r>
            <a:r>
              <a:rPr lang="en-US" altLang="zh-CN" sz="2600" b="1" kern="100" dirty="0">
                <a:latin typeface="宋体"/>
                <a:ea typeface="方正细黑一简体"/>
                <a:cs typeface="Times New Roman"/>
              </a:rPr>
              <a:t>9</a:t>
            </a:r>
            <a:r>
              <a:rPr lang="zh-CN" altLang="zh-CN" sz="2600" b="1" kern="100" dirty="0">
                <a:latin typeface="宋体"/>
                <a:ea typeface="方正细黑一简体"/>
                <a:cs typeface="Times New Roman"/>
              </a:rPr>
              <a:t>时至晚</a:t>
            </a:r>
            <a:r>
              <a:rPr lang="en-US" altLang="zh-CN" sz="2600" b="1" kern="100" dirty="0">
                <a:latin typeface="宋体"/>
                <a:ea typeface="方正细黑一简体"/>
                <a:cs typeface="Times New Roman"/>
              </a:rPr>
              <a:t>9</a:t>
            </a:r>
            <a:r>
              <a:rPr lang="zh-CN" altLang="zh-CN" sz="2600" b="1" kern="100" dirty="0">
                <a:latin typeface="宋体"/>
                <a:ea typeface="方正细黑一简体"/>
                <a:cs typeface="Times New Roman"/>
              </a:rPr>
              <a:t>时，每周工作</a:t>
            </a:r>
            <a:r>
              <a:rPr lang="en-US" altLang="zh-CN" sz="2600" b="1" kern="100" dirty="0">
                <a:latin typeface="宋体"/>
                <a:ea typeface="方正细黑一简体"/>
                <a:cs typeface="Times New Roman"/>
              </a:rPr>
              <a:t>6</a:t>
            </a:r>
            <a:r>
              <a:rPr lang="zh-CN" altLang="zh-CN" sz="2600" b="1" kern="100" dirty="0">
                <a:latin typeface="宋体"/>
                <a:ea typeface="方正细黑一简体"/>
                <a:cs typeface="Times New Roman"/>
              </a:rPr>
              <a:t>天。两个月后，马某以工作时间严重超过法律规定上限为由拒绝超时加班安排，</a:t>
            </a:r>
            <a:r>
              <a:rPr lang="en-US" altLang="zh-CN" sz="2600" b="1" kern="100" dirty="0">
                <a:latin typeface="宋体"/>
                <a:ea typeface="方正细黑一简体"/>
                <a:cs typeface="Times New Roman"/>
              </a:rPr>
              <a:t>M</a:t>
            </a:r>
            <a:r>
              <a:rPr lang="zh-CN" altLang="zh-CN" sz="2600" b="1" kern="100" dirty="0">
                <a:latin typeface="宋体"/>
                <a:ea typeface="方正细黑一简体"/>
                <a:cs typeface="Times New Roman"/>
              </a:rPr>
              <a:t>快递公司即以马某在试用期间被证明不符合录用条件为由与其解除劳动合同。马某向劳动人事争议仲裁委员会申请仲裁，请求裁决</a:t>
            </a:r>
            <a:r>
              <a:rPr lang="en-US" altLang="zh-CN" sz="2600" b="1" kern="100" dirty="0">
                <a:latin typeface="宋体"/>
                <a:ea typeface="方正细黑一简体"/>
                <a:cs typeface="Times New Roman"/>
              </a:rPr>
              <a:t>M</a:t>
            </a:r>
            <a:r>
              <a:rPr lang="zh-CN" altLang="zh-CN" sz="2600" b="1" kern="100" dirty="0">
                <a:latin typeface="宋体"/>
                <a:ea typeface="方正细黑一简体"/>
                <a:cs typeface="Times New Roman"/>
              </a:rPr>
              <a:t>快递公司支付违法解除劳动合同赔偿金</a:t>
            </a:r>
            <a:r>
              <a:rPr lang="en-US" altLang="zh-CN" sz="2600" b="1" kern="100" dirty="0">
                <a:latin typeface="宋体"/>
                <a:ea typeface="方正细黑一简体"/>
                <a:cs typeface="Times New Roman"/>
              </a:rPr>
              <a:t>8 000</a:t>
            </a:r>
            <a:r>
              <a:rPr lang="zh-CN" altLang="zh-CN" sz="2600" b="1" kern="100" dirty="0">
                <a:latin typeface="宋体"/>
                <a:ea typeface="方正细黑一简体"/>
                <a:cs typeface="Times New Roman"/>
              </a:rPr>
              <a:t>元</a:t>
            </a:r>
            <a:r>
              <a:rPr lang="zh-CN" altLang="zh-CN" sz="2600" b="1" kern="100" dirty="0" smtClean="0">
                <a:latin typeface="宋体"/>
                <a:ea typeface="方正细黑一简体"/>
                <a:cs typeface="Times New Roman"/>
              </a:rPr>
              <a:t>。</a:t>
            </a:r>
            <a:endParaRPr lang="zh-CN" altLang="zh-CN" sz="26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44824"/>
            <a:ext cx="10801200" cy="2952328"/>
          </a:xfrm>
        </p:spPr>
        <p:txBody>
          <a:bodyPr>
            <a:normAutofit/>
          </a:bodyPr>
          <a:lstStyle/>
          <a:p>
            <a:pPr indent="0">
              <a:tabLst>
                <a:tab pos="809625" algn="l"/>
              </a:tabLst>
            </a:pPr>
            <a:r>
              <a:rPr lang="zh-CN" altLang="zh-CN" sz="2600" b="1" kern="100" dirty="0">
                <a:solidFill>
                  <a:prstClr val="black"/>
                </a:solidFill>
                <a:latin typeface="宋体"/>
                <a:ea typeface="方正细黑一简体"/>
                <a:cs typeface="Times New Roman"/>
              </a:rPr>
              <a:t>劳动人事争议仲裁委员会依法裁决支持马某的主张。劳动人事争议仲裁委员会认为，如果违反法律规定的延长劳动者的工作时间，就该受到警告处罚，</a:t>
            </a:r>
            <a:r>
              <a:rPr lang="en-US" altLang="zh-CN" sz="2600" b="1" kern="100" dirty="0">
                <a:solidFill>
                  <a:prstClr val="black"/>
                </a:solidFill>
                <a:latin typeface="宋体"/>
                <a:ea typeface="方正细黑一简体"/>
                <a:cs typeface="Times New Roman"/>
              </a:rPr>
              <a:t>M</a:t>
            </a:r>
            <a:r>
              <a:rPr lang="zh-CN" altLang="zh-CN" sz="2600" b="1" kern="100" dirty="0">
                <a:solidFill>
                  <a:prstClr val="black"/>
                </a:solidFill>
                <a:latin typeface="宋体"/>
                <a:ea typeface="方正细黑一简体"/>
                <a:cs typeface="Times New Roman"/>
              </a:rPr>
              <a:t>快递公司违反了延长劳动者的工作时间的法律规定，所以应该受到警告处罚。</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052736"/>
            <a:ext cx="10801200" cy="4680520"/>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命题角度</a:t>
            </a:r>
            <a:r>
              <a:rPr lang="en-US" altLang="zh-CN" sz="2600" b="1" kern="100" dirty="0">
                <a:latin typeface="宋体"/>
                <a:ea typeface="方正细黑一简体"/>
                <a:cs typeface="Times New Roman"/>
              </a:rPr>
              <a:t>2</a:t>
            </a:r>
            <a:r>
              <a:rPr lang="zh-CN" altLang="zh-CN" sz="2600" b="1" kern="100" dirty="0">
                <a:latin typeface="宋体"/>
                <a:ea typeface="方正细黑一简体"/>
                <a:cs typeface="Times New Roman"/>
              </a:rPr>
              <a:t>：分析仲裁委员会支持马某主张的法律依据。</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本案中，</a:t>
            </a:r>
            <a:r>
              <a:rPr lang="en-US" altLang="zh-CN" sz="2600" b="1" kern="100" dirty="0">
                <a:latin typeface="宋体"/>
                <a:ea typeface="方正细黑一简体"/>
                <a:cs typeface="Times New Roman"/>
              </a:rPr>
              <a:t>M</a:t>
            </a:r>
            <a:r>
              <a:rPr lang="zh-CN" altLang="zh-CN" sz="2600" b="1" kern="100" dirty="0">
                <a:latin typeface="宋体"/>
                <a:ea typeface="方正细黑一简体"/>
                <a:cs typeface="Times New Roman"/>
              </a:rPr>
              <a:t>快递公司规章制度中“工作时间为早</a:t>
            </a:r>
            <a:r>
              <a:rPr lang="en-US" altLang="zh-CN" sz="2600" b="1" kern="100" dirty="0">
                <a:latin typeface="宋体"/>
                <a:ea typeface="方正细黑一简体"/>
                <a:cs typeface="Times New Roman"/>
              </a:rPr>
              <a:t>9</a:t>
            </a:r>
            <a:r>
              <a:rPr lang="zh-CN" altLang="zh-CN" sz="2600" b="1" kern="100" dirty="0">
                <a:latin typeface="宋体"/>
                <a:ea typeface="方正细黑一简体"/>
                <a:cs typeface="Times New Roman"/>
              </a:rPr>
              <a:t>时至晚</a:t>
            </a:r>
            <a:r>
              <a:rPr lang="en-US" altLang="zh-CN" sz="2600" b="1" kern="100" dirty="0">
                <a:latin typeface="宋体"/>
                <a:ea typeface="方正细黑一简体"/>
                <a:cs typeface="Times New Roman"/>
              </a:rPr>
              <a:t>9</a:t>
            </a:r>
            <a:r>
              <a:rPr lang="zh-CN" altLang="zh-CN" sz="2600" b="1" kern="100" dirty="0">
                <a:latin typeface="宋体"/>
                <a:ea typeface="方正细黑一简体"/>
                <a:cs typeface="Times New Roman"/>
              </a:rPr>
              <a:t>时，每周工作</a:t>
            </a:r>
            <a:r>
              <a:rPr lang="en-US" altLang="zh-CN" sz="2600" b="1" kern="100" dirty="0">
                <a:latin typeface="宋体"/>
                <a:ea typeface="方正细黑一简体"/>
                <a:cs typeface="Times New Roman"/>
              </a:rPr>
              <a:t>6</a:t>
            </a:r>
            <a:r>
              <a:rPr lang="zh-CN" altLang="zh-CN" sz="2600" b="1" kern="100" dirty="0">
                <a:latin typeface="宋体"/>
                <a:ea typeface="方正细黑一简体"/>
                <a:cs typeface="Times New Roman"/>
              </a:rPr>
              <a:t>天”的内容，严重违反法律关于延长工作时间上限的规定，应认定为无效。马某拒绝违法超时加班安排，系维护自己的合法权益，不能据此认定其在试用期间被证明不符合录用条件。故劳动人事争议仲裁委员会应依法裁决</a:t>
            </a:r>
            <a:r>
              <a:rPr lang="en-US" altLang="zh-CN" sz="2600" b="1" kern="100" dirty="0">
                <a:latin typeface="宋体"/>
                <a:ea typeface="方正细黑一简体"/>
                <a:cs typeface="Times New Roman"/>
              </a:rPr>
              <a:t>M</a:t>
            </a:r>
            <a:r>
              <a:rPr lang="zh-CN" altLang="zh-CN" sz="2600" b="1" kern="100" dirty="0">
                <a:latin typeface="宋体"/>
                <a:ea typeface="方正细黑一简体"/>
                <a:cs typeface="Times New Roman"/>
              </a:rPr>
              <a:t>快递公司支付马某违法解除劳动合同赔偿金。</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340768"/>
            <a:ext cx="10801200" cy="4464496"/>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材料三</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生活在同一个社区，业主和物业公司本应是长期共存、互相依赖的关系，但因出现物业服务问题和欠费问题，他们却成了冤家对头。</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镜头：甲地某物业公司称：自其与该小区业主委员会签订物业服务合同后，便对小区进行物业服务和管理。现在很多业主拒不缴纳物业费等各项费用，某物业公司遂诉至人民法院要求拖欠物业费的业主支付费用和相应的滞纳金。</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1003" y="1340768"/>
            <a:ext cx="10801200" cy="3960440"/>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在承办法官与业主的电话沟通和现场调解过程中，许多业主表示：“不是为了几千元钱，是物业的服务、公共收益管理和使用等方面确实有问题，既然物业公司的服务都“打折”，为什么我们的物业费不能打折？”法官建议：业主认为物业服务不到位，应注重收集证据，留存交纳物业费等收据，以“证据”抗辩，拒缴物业费并不能解决任何问题哦！</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836712"/>
            <a:ext cx="10801200" cy="5256584"/>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命题角度</a:t>
            </a:r>
            <a:r>
              <a:rPr lang="en-US" altLang="zh-CN" sz="2600" b="1" kern="100" dirty="0">
                <a:latin typeface="宋体"/>
                <a:ea typeface="方正细黑一简体"/>
                <a:cs typeface="Times New Roman"/>
              </a:rPr>
              <a:t>3</a:t>
            </a:r>
            <a:r>
              <a:rPr lang="zh-CN" altLang="zh-CN" sz="2600" b="1" kern="100" dirty="0">
                <a:latin typeface="宋体"/>
                <a:ea typeface="方正细黑一简体"/>
                <a:cs typeface="Times New Roman"/>
              </a:rPr>
              <a:t>：结合材料三，运用《法律与生活》的知识，说明法官建议的合理性。</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拒交物业费，会构成违约，要承担违约责任。证据是打官司决定胜负的关键砝码，是当事人主张自己权利的依据，也是司法机关正确裁判的依据；民事诉讼实行“谁主张，谁举证”的举证原则，没有证据或证据不足就要承担不利后果，要注重收集和保存证据；法官的建议有利于维护当事人合法权利，解决矛盾纠纷，实现社会公平正义。</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04664"/>
            <a:ext cx="10801200" cy="6120680"/>
          </a:xfrm>
        </p:spPr>
        <p:txBody>
          <a:bodyPr>
            <a:normAutofit lnSpcReduction="10000"/>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还可以这样考——综合命题视角</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综合融会命题</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上述材料中的纠纷解决方式各有什么特点？</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①材料一中是通过人民调解解决纠纷。人民调解尊重当事人的权利，不违背法律、法规和国家政策，不收取任何费用。经其调解达成的协议，当事人应当按照约定履行。经人民法院依法确认的调解协议，具有强制执行效力。②材料二中是通过仲裁解决纠纷。仲裁实行协议仲裁制度，一般不公开进行，且一裁终局。仲裁裁决一经作出，即发生法律效力。③材料三中甲地某小区是通过诉讼解决纠纷。诉讼具有公权性、程序性、强制性、终局性等特点。</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412776"/>
            <a:ext cx="10801200" cy="3888432"/>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综合融会命题</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说明上述材料中纠纷的解决方式在纠纷解决中的地位和作用。</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①调解往往是当事人解决纠纷的优先选择，人民调解被誉为伟大的“东方经验”。②仲裁便捷、经济，是解决纠纷的一种有效方式</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smtClean="0">
                <a:latin typeface="宋体"/>
                <a:ea typeface="方正细黑一简体"/>
                <a:cs typeface="Times New Roman"/>
              </a:rPr>
              <a:t>③</a:t>
            </a:r>
            <a:r>
              <a:rPr lang="zh-CN" altLang="zh-CN" sz="2600" b="1" kern="100" dirty="0">
                <a:latin typeface="宋体"/>
                <a:ea typeface="方正细黑一简体"/>
                <a:cs typeface="Times New Roman"/>
              </a:rPr>
              <a:t>在多元的纠纷解决方式中，诉讼是解决纠纷的最后途径。</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1844824"/>
            <a:ext cx="10801200" cy="3240360"/>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跨模块综合命题</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结合材料二，运用《逻辑与思维》的知识，分析劳动人事争议仲裁委员会推理的结论是否正确，并说明理由。</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正确。劳动人事争议仲裁委员会正确使用了充分条件假言推理，肯定假言判断的前件，结论就可以肯定假言判断的后件。因此结论正确。</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9392"/>
            <a:ext cx="10801200" cy="1512168"/>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关联哪些知识——系统答题思维</a:t>
            </a:r>
            <a:endParaRPr lang="zh-CN" altLang="zh-CN" sz="1050" kern="100" dirty="0">
              <a:latin typeface="宋体"/>
              <a:cs typeface="Courier New"/>
            </a:endParaRPr>
          </a:p>
          <a:p>
            <a:r>
              <a:rPr lang="zh-CN" altLang="zh-CN" sz="2600" b="1" kern="100" dirty="0">
                <a:ea typeface="方正细黑一简体"/>
                <a:cs typeface="Times New Roman"/>
              </a:rPr>
              <a:t>不同纠纷解决方式比较</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606785692"/>
              </p:ext>
            </p:extLst>
          </p:nvPr>
        </p:nvGraphicFramePr>
        <p:xfrm>
          <a:off x="552971" y="1484784"/>
          <a:ext cx="11305256" cy="5349240"/>
        </p:xfrm>
        <a:graphic>
          <a:graphicData uri="http://schemas.openxmlformats.org/drawingml/2006/table">
            <a:tbl>
              <a:tblPr/>
              <a:tblGrid>
                <a:gridCol w="904420"/>
                <a:gridCol w="1884209"/>
                <a:gridCol w="3014735"/>
                <a:gridCol w="2716472"/>
                <a:gridCol w="2785420"/>
              </a:tblGrid>
              <a:tr h="377164">
                <a:tc>
                  <a:txBody>
                    <a:bodyPr/>
                    <a:lstStyle/>
                    <a:p>
                      <a:pPr algn="ctr">
                        <a:lnSpc>
                          <a:spcPct val="150000"/>
                        </a:lnSpc>
                        <a:spcAft>
                          <a:spcPts val="0"/>
                        </a:spcAft>
                        <a:tabLst>
                          <a:tab pos="2700655" algn="l"/>
                        </a:tabLst>
                      </a:pPr>
                      <a:r>
                        <a:rPr lang="en-US" sz="2600" b="1" kern="100" dirty="0">
                          <a:effectLst/>
                          <a:latin typeface="方正细黑一简体"/>
                          <a:cs typeface="Times New Roman"/>
                        </a:rPr>
                        <a:t> </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和解</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调解</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仲裁</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诉讼</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主体</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当事人</a:t>
                      </a:r>
                      <a:r>
                        <a:rPr lang="en-US" sz="2600" b="1" kern="100" dirty="0">
                          <a:effectLst/>
                          <a:latin typeface="宋体"/>
                          <a:ea typeface="方正细黑一简体"/>
                          <a:cs typeface="Times New Roman"/>
                        </a:rPr>
                        <a:t> </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a:effectLst/>
                          <a:latin typeface="宋体"/>
                          <a:ea typeface="方正细黑一简体"/>
                          <a:cs typeface="Times New Roman"/>
                        </a:rPr>
                        <a:t>当事人与非司法机构的第三方</a:t>
                      </a:r>
                      <a:r>
                        <a:rPr lang="en-US" sz="2600" b="1" kern="100">
                          <a:effectLst/>
                          <a:latin typeface="宋体"/>
                          <a:ea typeface="方正细黑一简体"/>
                          <a:cs typeface="Times New Roman"/>
                        </a:rPr>
                        <a:t> </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a:effectLst/>
                          <a:latin typeface="宋体"/>
                          <a:ea typeface="方正细黑一简体"/>
                          <a:cs typeface="Times New Roman"/>
                        </a:rPr>
                        <a:t>当事人与非司法机构的第三方</a:t>
                      </a:r>
                      <a:r>
                        <a:rPr lang="en-US" sz="2600" b="1" kern="100">
                          <a:effectLst/>
                          <a:latin typeface="宋体"/>
                          <a:ea typeface="方正细黑一简体"/>
                          <a:cs typeface="Times New Roman"/>
                        </a:rPr>
                        <a:t> </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a:effectLst/>
                          <a:latin typeface="宋体"/>
                          <a:ea typeface="方正细黑一简体"/>
                          <a:cs typeface="Times New Roman"/>
                        </a:rPr>
                        <a:t>当事人与人民法院</a:t>
                      </a:r>
                      <a:r>
                        <a:rPr lang="en-US" sz="2600" b="1" kern="100">
                          <a:effectLst/>
                          <a:latin typeface="宋体"/>
                          <a:ea typeface="方正细黑一简体"/>
                          <a:cs typeface="Times New Roman"/>
                        </a:rPr>
                        <a:t> </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依据</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当事人实力、意愿等</a:t>
                      </a:r>
                      <a:r>
                        <a:rPr lang="en-US" sz="2600" b="1" kern="100" dirty="0">
                          <a:effectLst/>
                          <a:latin typeface="宋体"/>
                          <a:ea typeface="方正细黑一简体"/>
                          <a:cs typeface="Times New Roman"/>
                        </a:rPr>
                        <a:t> </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风俗、习惯、道德、伦理、法律</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a:effectLst/>
                          <a:latin typeface="宋体"/>
                          <a:ea typeface="方正细黑一简体"/>
                          <a:cs typeface="Times New Roman"/>
                        </a:rPr>
                        <a:t>法律、法规与行业规则、习惯</a:t>
                      </a:r>
                      <a:r>
                        <a:rPr lang="en-US" sz="2600" b="1" kern="100">
                          <a:effectLst/>
                          <a:latin typeface="宋体"/>
                          <a:ea typeface="方正细黑一简体"/>
                          <a:cs typeface="Times New Roman"/>
                        </a:rPr>
                        <a:t> </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a:effectLst/>
                          <a:latin typeface="宋体"/>
                          <a:ea typeface="方正细黑一简体"/>
                          <a:cs typeface="Times New Roman"/>
                        </a:rPr>
                        <a:t>法律、法规</a:t>
                      </a:r>
                      <a:r>
                        <a:rPr lang="en-US" sz="2600" b="1" kern="100">
                          <a:effectLst/>
                          <a:latin typeface="宋体"/>
                          <a:ea typeface="方正细黑一简体"/>
                          <a:cs typeface="Times New Roman"/>
                        </a:rPr>
                        <a:t> </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18">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原理</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a:effectLst/>
                          <a:latin typeface="宋体"/>
                          <a:ea typeface="方正细黑一简体"/>
                          <a:cs typeface="Times New Roman"/>
                        </a:rPr>
                        <a:t>自愿协商、达成合意</a:t>
                      </a:r>
                      <a:r>
                        <a:rPr lang="en-US" sz="2600" b="1" kern="100">
                          <a:effectLst/>
                          <a:latin typeface="宋体"/>
                          <a:ea typeface="方正细黑一简体"/>
                          <a:cs typeface="Times New Roman"/>
                        </a:rPr>
                        <a:t> </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通过第三方排解疏导、说服教育促使当事人互谅互让、自愿达成协议</a:t>
                      </a:r>
                      <a:r>
                        <a:rPr lang="en-US" sz="2600" b="1" kern="100" dirty="0">
                          <a:effectLst/>
                          <a:latin typeface="宋体"/>
                          <a:ea typeface="方正细黑一简体"/>
                          <a:cs typeface="Times New Roman"/>
                        </a:rPr>
                        <a:t> </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通过第三方居中裁决，定分止争</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人民法院查明事实、分清是非、作出终局性裁判</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720080"/>
          </a:xfrm>
        </p:spPr>
        <p:txBody>
          <a:bodyPr>
            <a:normAutofit/>
          </a:bodyPr>
          <a:lstStyle/>
          <a:p>
            <a:pPr>
              <a:tabLst>
                <a:tab pos="809625" algn="l"/>
              </a:tabLst>
            </a:pPr>
            <a:r>
              <a:rPr lang="zh-CN" altLang="en-US" sz="2600" dirty="0" smtClean="0">
                <a:latin typeface="方正细黑一简体" panose="03000509000000000000" pitchFamily="65" charset="-122"/>
                <a:ea typeface="方正细黑一简体" panose="03000509000000000000" pitchFamily="65" charset="-122"/>
              </a:rPr>
              <a:t>续表</a:t>
            </a:r>
            <a:endParaRPr lang="zh-CN" altLang="en-US" sz="2600" dirty="0">
              <a:latin typeface="方正细黑一简体" panose="03000509000000000000" pitchFamily="65" charset="-122"/>
              <a:ea typeface="方正细黑一简体" panose="03000509000000000000" pitchFamily="65"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3609423364"/>
              </p:ext>
            </p:extLst>
          </p:nvPr>
        </p:nvGraphicFramePr>
        <p:xfrm>
          <a:off x="264939" y="1600200"/>
          <a:ext cx="11521280" cy="3368040"/>
        </p:xfrm>
        <a:graphic>
          <a:graphicData uri="http://schemas.openxmlformats.org/drawingml/2006/table">
            <a:tbl>
              <a:tblPr/>
              <a:tblGrid>
                <a:gridCol w="864096"/>
                <a:gridCol w="1800200"/>
                <a:gridCol w="2736304"/>
                <a:gridCol w="3528392"/>
                <a:gridCol w="2592288"/>
              </a:tblGrid>
              <a:tr h="862088">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显著特征</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自愿性、灵活性</a:t>
                      </a:r>
                      <a:r>
                        <a:rPr lang="en-US" sz="2600" b="1" kern="100" dirty="0">
                          <a:effectLst/>
                          <a:latin typeface="宋体"/>
                          <a:ea typeface="方正细黑一简体"/>
                          <a:cs typeface="Times New Roman"/>
                        </a:rPr>
                        <a:t> </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自愿性、灵活性</a:t>
                      </a:r>
                      <a:r>
                        <a:rPr lang="en-US" sz="2600" b="1" kern="100">
                          <a:effectLst/>
                          <a:latin typeface="宋体"/>
                          <a:ea typeface="方正细黑一简体"/>
                          <a:cs typeface="Times New Roman"/>
                        </a:rPr>
                        <a:t> </a:t>
                      </a:r>
                      <a:endParaRPr lang="zh-CN" sz="2600" kern="10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自愿性、专业性、灵活性、快捷性、经济性</a:t>
                      </a:r>
                      <a:endParaRPr lang="zh-CN" sz="2600" kern="10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公权性、程序性、强制性、终局性</a:t>
                      </a:r>
                      <a:r>
                        <a:rPr lang="en-US" sz="2600" b="1" kern="100">
                          <a:effectLst/>
                          <a:latin typeface="宋体"/>
                          <a:ea typeface="方正细黑一简体"/>
                          <a:cs typeface="Times New Roman"/>
                        </a:rPr>
                        <a:t> </a:t>
                      </a:r>
                      <a:endParaRPr lang="zh-CN" sz="2600" kern="10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2088">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主要优势</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成本投入低、社会效益高</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彻底解决纠纷、维护社会和谐稳定</a:t>
                      </a:r>
                      <a:endParaRPr lang="zh-CN" sz="2600" kern="10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高效、经济</a:t>
                      </a:r>
                      <a:endParaRPr lang="zh-CN" sz="2600" kern="10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以国家强制力为后盾解决纠纷、裁判效力高</a:t>
                      </a:r>
                      <a:r>
                        <a:rPr lang="en-US" sz="2600" b="1" kern="100" dirty="0">
                          <a:effectLst/>
                          <a:latin typeface="宋体"/>
                          <a:ea typeface="方正细黑一简体"/>
                          <a:cs typeface="Times New Roman"/>
                        </a:rPr>
                        <a:t> </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192021279"/>
              </p:ext>
            </p:extLst>
          </p:nvPr>
        </p:nvGraphicFramePr>
        <p:xfrm>
          <a:off x="408953" y="1124743"/>
          <a:ext cx="11521283" cy="5359335"/>
        </p:xfrm>
        <a:graphic>
          <a:graphicData uri="http://schemas.openxmlformats.org/drawingml/2006/table">
            <a:tbl>
              <a:tblPr/>
              <a:tblGrid>
                <a:gridCol w="602421"/>
                <a:gridCol w="2340125"/>
                <a:gridCol w="2747926"/>
                <a:gridCol w="3526554"/>
                <a:gridCol w="2304257"/>
              </a:tblGrid>
              <a:tr h="2981895">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适合类型</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私密性强、争议标的金额不大或对抗程度不高的纠纷</a:t>
                      </a:r>
                      <a:r>
                        <a:rPr lang="en-US" sz="2600" b="1" kern="100" dirty="0">
                          <a:effectLst/>
                          <a:latin typeface="宋体"/>
                          <a:ea typeface="方正细黑一简体"/>
                          <a:cs typeface="Times New Roman"/>
                        </a:rPr>
                        <a:t> </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难以依靠自身力量解决且对抗程度相对较低的各种纠纷</a:t>
                      </a:r>
                      <a:r>
                        <a:rPr lang="en-US" sz="2600" b="1" kern="100" dirty="0">
                          <a:effectLst/>
                          <a:latin typeface="宋体"/>
                          <a:ea typeface="方正细黑一简体"/>
                          <a:cs typeface="Times New Roman"/>
                        </a:rPr>
                        <a:t> </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a:effectLst/>
                          <a:latin typeface="宋体"/>
                          <a:ea typeface="方正细黑一简体"/>
                          <a:cs typeface="Times New Roman"/>
                        </a:rPr>
                        <a:t>商事领域平等主体间的合同纠纷或其他财产权益纠纷、用人单位与劳动者因履行劳动合同发生的劳动争议等</a:t>
                      </a:r>
                      <a:r>
                        <a:rPr lang="en-US" sz="2600" b="1" kern="100">
                          <a:effectLst/>
                          <a:latin typeface="宋体"/>
                          <a:ea typeface="方正细黑一简体"/>
                          <a:cs typeface="Times New Roman"/>
                        </a:rPr>
                        <a:t> </a:t>
                      </a:r>
                      <a:endParaRPr lang="zh-CN" sz="2600" kern="10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a:effectLst/>
                          <a:latin typeface="宋体"/>
                          <a:ea typeface="方正细黑一简体"/>
                          <a:cs typeface="Times New Roman"/>
                        </a:rPr>
                        <a:t>广泛适用于各类纠纷</a:t>
                      </a:r>
                      <a:endParaRPr lang="zh-CN" sz="2600" kern="10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0674">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地位作用</a:t>
                      </a:r>
                      <a:endParaRPr lang="zh-CN" sz="2600" kern="10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重要组成部分、解决纠纷的重要途径</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重要组成部分、解决纠纷的重要途径</a:t>
                      </a:r>
                      <a:r>
                        <a:rPr lang="en-US" sz="2600" b="1" kern="100" dirty="0">
                          <a:effectLst/>
                          <a:latin typeface="宋体"/>
                          <a:ea typeface="方正细黑一简体"/>
                          <a:cs typeface="Times New Roman"/>
                        </a:rPr>
                        <a:t> </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重要组成部分、解决纠纷的重要途径</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主导地位、解决纠纷的重要与最后途径</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24979" y="416277"/>
            <a:ext cx="851515" cy="492443"/>
          </a:xfrm>
          <a:prstGeom prst="rect">
            <a:avLst/>
          </a:prstGeom>
        </p:spPr>
        <p:txBody>
          <a:bodyPr wrap="none">
            <a:spAutoFit/>
          </a:bodyPr>
          <a:lstStyle/>
          <a:p>
            <a:r>
              <a:rPr lang="zh-CN" altLang="en-US" sz="2600" dirty="0" smtClean="0">
                <a:latin typeface="方正细黑一简体" panose="03000509000000000000" pitchFamily="65" charset="-122"/>
                <a:ea typeface="方正细黑一简体" panose="03000509000000000000" pitchFamily="65" charset="-122"/>
              </a:rPr>
              <a:t>续表</a:t>
            </a:r>
            <a:endParaRPr lang="zh-CN" altLang="en-US" sz="2600" dirty="0">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836712"/>
            <a:ext cx="10801200" cy="5400600"/>
          </a:xfrm>
        </p:spPr>
        <p:txBody>
          <a:bodyPr>
            <a:normAutofit lnSpcReduction="10000"/>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主题热点训练——做到学以致用</a:t>
            </a:r>
            <a:endParaRPr lang="zh-CN" altLang="zh-CN" sz="1050" kern="100" dirty="0">
              <a:latin typeface="宋体"/>
              <a:cs typeface="Courier New"/>
            </a:endParaRPr>
          </a:p>
          <a:p>
            <a:pPr marL="533400" indent="-53340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某社区居民到社区反映：自家一楼下水道堵塞，一楼房主关闭自来水主阀门，导致楼上居民都无法用水，多次协商无果，申请人民调解。社区调解员查看现场发现，一楼如不关闭主水阀确实影响正常生活。经调解员协商签订调解协议：楼上居民同意每户拿出</a:t>
            </a:r>
            <a:r>
              <a:rPr lang="en-US" altLang="zh-CN" sz="2600" b="1" kern="100" dirty="0">
                <a:latin typeface="宋体"/>
                <a:ea typeface="方正细黑一简体"/>
                <a:cs typeface="Times New Roman"/>
              </a:rPr>
              <a:t>200</a:t>
            </a:r>
            <a:r>
              <a:rPr lang="zh-CN" altLang="zh-CN" sz="2600" b="1" kern="100" dirty="0">
                <a:latin typeface="宋体"/>
                <a:ea typeface="方正细黑一简体"/>
                <a:cs typeface="Times New Roman"/>
              </a:rPr>
              <a:t>元作为疏通下水道的费用及维护，一楼房主答应下水道疏通后立即恢复供水，楼上居民答应以后不往下水道中乱扔东西，防止下水道堵塞。对此事理解正确的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marL="533400" indent="-53340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．如果一楼居民无故再次关闭主水阀，人民调解委员会有权强制要求一楼业主开阀</a:t>
            </a:r>
            <a:endParaRPr lang="zh-CN" altLang="zh-CN" sz="1050" kern="100" dirty="0">
              <a:latin typeface="宋体"/>
              <a:cs typeface="Courier New"/>
            </a:endParaRPr>
          </a:p>
          <a:p>
            <a:pPr marL="533400" indent="-533400"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．如果下水道再次发生堵塞情况，依据调解协议一楼居民无权再次关闭自来水主阀门</a:t>
            </a:r>
            <a:endParaRPr lang="zh-CN" altLang="zh-CN" sz="1050" kern="100" dirty="0">
              <a:latin typeface="宋体"/>
              <a:cs typeface="Courier New"/>
            </a:endParaRPr>
          </a:p>
          <a:p>
            <a:pPr marL="533400" indent="-53340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．如果楼上居民拒不执行调解协议，一楼居民可以申请仲裁，再不执行可选择上诉</a:t>
            </a:r>
            <a:endParaRPr lang="zh-CN" altLang="zh-CN" sz="1050" kern="100" dirty="0">
              <a:latin typeface="宋体"/>
              <a:cs typeface="Courier New"/>
            </a:endParaRPr>
          </a:p>
          <a:p>
            <a:pPr marL="625475" indent="-625475"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．如果需要达成具有强制力的调解协议，双方还可以共同向人民法院申请司法确认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1089232" cy="5760639"/>
          </a:xfrm>
        </p:spPr>
        <p:txBody>
          <a:bodyPr>
            <a:normAutofit fontScale="92500" lnSpcReduction="20000"/>
          </a:bodyPr>
          <a:lstStyle/>
          <a:p>
            <a:pPr indent="0" algn="just">
              <a:lnSpc>
                <a:spcPct val="170000"/>
              </a:lnSpc>
              <a:spcAft>
                <a:spcPts val="0"/>
              </a:spcAft>
              <a:tabLst>
                <a:tab pos="2700655" algn="l"/>
              </a:tabLst>
            </a:pPr>
            <a:r>
              <a:rPr lang="zh-CN" altLang="zh-CN" sz="2800" b="1" kern="100" dirty="0">
                <a:solidFill>
                  <a:srgbClr val="FF0000"/>
                </a:solidFill>
                <a:latin typeface="宋体"/>
                <a:ea typeface="方正细黑一简体"/>
                <a:cs typeface="Times New Roman"/>
              </a:rPr>
              <a:t>答案：</a:t>
            </a:r>
            <a:r>
              <a:rPr lang="en-US" altLang="zh-CN" sz="2800" b="1" kern="100" dirty="0">
                <a:latin typeface="方正细黑一简体"/>
                <a:cs typeface="Times New Roman"/>
              </a:rPr>
              <a:t>D</a:t>
            </a:r>
            <a:endParaRPr lang="en-US" altLang="zh-CN" sz="28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800" b="1" kern="100" dirty="0" smtClean="0">
                <a:solidFill>
                  <a:srgbClr val="FF0000"/>
                </a:solidFill>
                <a:latin typeface="宋体"/>
                <a:ea typeface="方正细黑一简体"/>
                <a:cs typeface="Times New Roman"/>
              </a:rPr>
              <a:t>解</a:t>
            </a:r>
            <a:r>
              <a:rPr lang="zh-CN" altLang="zh-CN" sz="2800" b="1" kern="100" dirty="0">
                <a:solidFill>
                  <a:srgbClr val="FF0000"/>
                </a:solidFill>
                <a:latin typeface="宋体"/>
                <a:ea typeface="方正细黑一简体"/>
                <a:cs typeface="Times New Roman"/>
              </a:rPr>
              <a:t>析</a:t>
            </a:r>
            <a:r>
              <a:rPr lang="zh-CN" altLang="zh-CN" sz="2800" b="1" kern="100" dirty="0" smtClean="0">
                <a:solidFill>
                  <a:srgbClr val="FF0000"/>
                </a:solidFill>
                <a:latin typeface="宋体"/>
                <a:ea typeface="方正细黑一简体"/>
                <a:cs typeface="Times New Roman"/>
              </a:rPr>
              <a:t>：</a:t>
            </a:r>
            <a:r>
              <a:rPr lang="zh-CN" altLang="zh-CN" sz="2800" b="1" kern="100" dirty="0">
                <a:latin typeface="宋体"/>
                <a:ea typeface="方正细黑一简体"/>
                <a:cs typeface="Times New Roman"/>
              </a:rPr>
              <a:t>　经人民调解委员会调解而达成的调解协议不具有强制执行力，</a:t>
            </a:r>
            <a:r>
              <a:rPr lang="en-US" altLang="zh-CN" sz="2800" b="1" kern="100" dirty="0">
                <a:latin typeface="宋体"/>
                <a:ea typeface="方正细黑一简体"/>
                <a:cs typeface="Times New Roman"/>
              </a:rPr>
              <a:t>A</a:t>
            </a:r>
            <a:r>
              <a:rPr lang="zh-CN" altLang="zh-CN" sz="2800" b="1" kern="100" dirty="0">
                <a:latin typeface="宋体"/>
                <a:ea typeface="方正细黑一简体"/>
                <a:cs typeface="Times New Roman"/>
              </a:rPr>
              <a:t>错误</a:t>
            </a:r>
            <a:r>
              <a:rPr lang="zh-CN" altLang="zh-CN" sz="2800" b="1" kern="100" dirty="0" smtClean="0">
                <a:latin typeface="宋体"/>
                <a:ea typeface="方正细黑一简体"/>
                <a:cs typeface="Times New Roman"/>
              </a:rPr>
              <a:t>。</a:t>
            </a:r>
            <a:endParaRPr lang="en-US" altLang="zh-CN" sz="28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800" b="1" kern="100" dirty="0" smtClean="0">
                <a:latin typeface="宋体"/>
                <a:ea typeface="方正细黑一简体"/>
                <a:cs typeface="Times New Roman"/>
              </a:rPr>
              <a:t>下</a:t>
            </a:r>
            <a:r>
              <a:rPr lang="zh-CN" altLang="zh-CN" sz="2800" b="1" kern="100" dirty="0">
                <a:latin typeface="宋体"/>
                <a:ea typeface="方正细黑一简体"/>
                <a:cs typeface="Times New Roman"/>
              </a:rPr>
              <a:t>水道再次发生堵塞，依据调解协议一楼居民有权再次关闭自来水主阀门，</a:t>
            </a:r>
            <a:r>
              <a:rPr lang="en-US" altLang="zh-CN" sz="2800" b="1" kern="100" dirty="0">
                <a:latin typeface="宋体"/>
                <a:ea typeface="方正细黑一简体"/>
                <a:cs typeface="Times New Roman"/>
              </a:rPr>
              <a:t>B</a:t>
            </a:r>
            <a:r>
              <a:rPr lang="zh-CN" altLang="zh-CN" sz="2800" b="1" kern="100" dirty="0">
                <a:latin typeface="宋体"/>
                <a:ea typeface="方正细黑一简体"/>
                <a:cs typeface="Times New Roman"/>
              </a:rPr>
              <a:t>错误</a:t>
            </a:r>
            <a:r>
              <a:rPr lang="zh-CN" altLang="zh-CN" sz="2800" b="1" kern="100" dirty="0" smtClean="0">
                <a:latin typeface="宋体"/>
                <a:ea typeface="方正细黑一简体"/>
                <a:cs typeface="Times New Roman"/>
              </a:rPr>
              <a:t>。</a:t>
            </a:r>
            <a:endParaRPr lang="en-US" altLang="zh-CN" sz="28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800" b="1" kern="100" dirty="0" smtClean="0">
                <a:latin typeface="宋体"/>
                <a:ea typeface="方正细黑一简体"/>
                <a:cs typeface="Times New Roman"/>
              </a:rPr>
              <a:t>楼</a:t>
            </a:r>
            <a:r>
              <a:rPr lang="zh-CN" altLang="zh-CN" sz="2800" b="1" kern="100" dirty="0">
                <a:latin typeface="宋体"/>
                <a:ea typeface="方正细黑一简体"/>
                <a:cs typeface="Times New Roman"/>
              </a:rPr>
              <a:t>上居民不执行调解协议，一楼居民可以申请仲裁，再不执行可选择起诉，</a:t>
            </a:r>
            <a:r>
              <a:rPr lang="en-US" altLang="zh-CN" sz="2800" b="1" kern="100" dirty="0">
                <a:latin typeface="宋体"/>
                <a:ea typeface="方正细黑一简体"/>
                <a:cs typeface="Times New Roman"/>
              </a:rPr>
              <a:t>C</a:t>
            </a:r>
            <a:r>
              <a:rPr lang="zh-CN" altLang="zh-CN" sz="2800" b="1" kern="100" dirty="0">
                <a:latin typeface="宋体"/>
                <a:ea typeface="方正细黑一简体"/>
                <a:cs typeface="Times New Roman"/>
              </a:rPr>
              <a:t>错误</a:t>
            </a:r>
            <a:r>
              <a:rPr lang="zh-CN" altLang="zh-CN" sz="2800" b="1" kern="100" dirty="0" smtClean="0">
                <a:latin typeface="宋体"/>
                <a:ea typeface="方正细黑一简体"/>
                <a:cs typeface="Times New Roman"/>
              </a:rPr>
              <a:t>。</a:t>
            </a:r>
            <a:endParaRPr lang="en-US" altLang="zh-CN" sz="28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800" b="1" kern="100" dirty="0" smtClean="0">
                <a:latin typeface="宋体"/>
                <a:ea typeface="方正细黑一简体"/>
                <a:cs typeface="Times New Roman"/>
              </a:rPr>
              <a:t>如</a:t>
            </a:r>
            <a:r>
              <a:rPr lang="zh-CN" altLang="zh-CN" sz="2800" b="1" kern="100" dirty="0">
                <a:latin typeface="宋体"/>
                <a:ea typeface="方正细黑一简体"/>
                <a:cs typeface="Times New Roman"/>
              </a:rPr>
              <a:t>果需要达成具有强制力的调解协议，双方还可以共同向人民法院申请司法确认，</a:t>
            </a:r>
            <a:r>
              <a:rPr lang="en-US" altLang="zh-CN" sz="2800" b="1" kern="100" dirty="0">
                <a:latin typeface="宋体"/>
                <a:ea typeface="方正细黑一简体"/>
                <a:cs typeface="Times New Roman"/>
              </a:rPr>
              <a:t>D</a:t>
            </a:r>
            <a:r>
              <a:rPr lang="zh-CN" altLang="zh-CN" sz="2800" b="1" kern="100" dirty="0">
                <a:latin typeface="宋体"/>
                <a:ea typeface="方正细黑一简体"/>
                <a:cs typeface="Times New Roman"/>
              </a:rPr>
              <a:t>正确。</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80728"/>
            <a:ext cx="10801200" cy="4752528"/>
          </a:xfrm>
        </p:spPr>
        <p:txBody>
          <a:bodyPr>
            <a:normAutofit/>
          </a:bodyPr>
          <a:lstStyle/>
          <a:p>
            <a:pPr marL="533400" indent="-53340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．蔬菜种植大户老李与同村从事蔬菜贩运的老王就购销合同产生纠纷，老李又不想打官司，对于老李来说适合其解决纠纷的方式</a:t>
            </a:r>
            <a:r>
              <a:rPr lang="zh-CN" altLang="zh-CN" sz="2600" b="1" kern="100" dirty="0" smtClean="0">
                <a:latin typeface="宋体"/>
                <a:ea typeface="方正细黑一简体"/>
                <a:cs typeface="Times New Roman"/>
              </a:rPr>
              <a:t>有</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533400" indent="0" algn="just">
              <a:lnSpc>
                <a:spcPct val="170000"/>
              </a:lnSpc>
              <a:spcAft>
                <a:spcPts val="0"/>
              </a:spcAft>
              <a:tabLst>
                <a:tab pos="2700655" algn="l"/>
              </a:tabLst>
            </a:pPr>
            <a:r>
              <a:rPr lang="zh-CN" altLang="zh-CN" sz="2600" b="1" kern="100" dirty="0">
                <a:latin typeface="宋体"/>
                <a:ea typeface="方正细黑一简体"/>
                <a:cs typeface="Times New Roman"/>
              </a:rPr>
              <a:t>①向人民调解委员会申请调解　②由人民法院主持达成调解协议　</a:t>
            </a:r>
            <a:r>
              <a:rPr lang="zh-CN" altLang="zh-CN" sz="2600" b="1" kern="100" dirty="0" smtClean="0">
                <a:latin typeface="宋体"/>
                <a:ea typeface="方正细黑一简体"/>
                <a:cs typeface="Times New Roman"/>
              </a:rPr>
              <a:t>③</a:t>
            </a:r>
            <a:r>
              <a:rPr lang="zh-CN" altLang="zh-CN" sz="2600" b="1" kern="100" dirty="0">
                <a:latin typeface="宋体"/>
                <a:ea typeface="方正细黑一简体"/>
                <a:cs typeface="Times New Roman"/>
              </a:rPr>
              <a:t>与老王达成仲裁协议，由仲裁机构仲裁　④向当地人民政府申请仲裁</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．①③</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．②④ </a:t>
            </a:r>
            <a:r>
              <a:rPr lang="en-US" altLang="zh-CN" sz="2600" b="1" kern="100" dirty="0">
                <a:latin typeface="宋体"/>
                <a:ea typeface="方正细黑一简体"/>
                <a:cs typeface="Times New Roman"/>
              </a:rPr>
              <a:t>		</a:t>
            </a:r>
            <a:r>
              <a:rPr lang="en-US" altLang="zh-CN" sz="2600" b="1" kern="100" dirty="0" smtClean="0">
                <a:latin typeface="宋体"/>
                <a:ea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人</a:t>
            </a:r>
            <a:r>
              <a:rPr lang="zh-CN" altLang="zh-CN" sz="2600" b="1" kern="100" dirty="0">
                <a:latin typeface="宋体"/>
                <a:ea typeface="方正细黑一简体"/>
                <a:cs typeface="Times New Roman"/>
              </a:rPr>
              <a:t>民调解委员会是依法设立的群众性组织，在当事人自愿、平等的基础上调解民间纠纷，不收取任何费用，这是一种适合老李解决纠纷的方式，①正确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老</a:t>
            </a:r>
            <a:r>
              <a:rPr lang="zh-CN" altLang="zh-CN" sz="2600" b="1" kern="100" dirty="0">
                <a:latin typeface="宋体"/>
                <a:ea typeface="方正细黑一简体"/>
                <a:cs typeface="Times New Roman"/>
              </a:rPr>
              <a:t>李不想打官司。由人民法院主持达成调解协议属于法院调解，纠纷已进入司法程序，不适合老李，排除②</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本</a:t>
            </a:r>
            <a:r>
              <a:rPr lang="zh-CN" altLang="zh-CN" sz="2600" b="1" kern="100" dirty="0">
                <a:latin typeface="宋体"/>
                <a:ea typeface="方正细黑一简体"/>
                <a:cs typeface="Times New Roman"/>
              </a:rPr>
              <a:t>案中老李可与老王达成仲裁协议，由仲裁机构仲裁，③正确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仲</a:t>
            </a:r>
            <a:r>
              <a:rPr lang="zh-CN" altLang="zh-CN" sz="2600" b="1" kern="100" dirty="0">
                <a:latin typeface="宋体"/>
                <a:ea typeface="方正细黑一简体"/>
                <a:cs typeface="Times New Roman"/>
              </a:rPr>
              <a:t>裁委员会独立于行政机关，排除④。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332656"/>
            <a:ext cx="10801200" cy="6336704"/>
          </a:xfrm>
        </p:spPr>
        <p:txBody>
          <a:bodyPr>
            <a:normAutofit fontScale="92500" lnSpcReduction="10000"/>
          </a:bodyPr>
          <a:lstStyle/>
          <a:p>
            <a:pPr marL="442913" indent="-442913"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．一日，经营蔬菜粮油店的罗某购进</a:t>
            </a:r>
            <a:r>
              <a:rPr lang="en-US" altLang="zh-CN" sz="2600" b="1" kern="100" dirty="0">
                <a:latin typeface="宋体"/>
                <a:ea typeface="方正细黑一简体"/>
                <a:cs typeface="Times New Roman"/>
              </a:rPr>
              <a:t>7</a:t>
            </a:r>
            <a:r>
              <a:rPr lang="zh-CN" altLang="zh-CN" sz="2600" b="1" kern="100" dirty="0">
                <a:latin typeface="宋体"/>
                <a:ea typeface="方正细黑一简体"/>
                <a:cs typeface="Times New Roman"/>
              </a:rPr>
              <a:t>斤芹菜，随后市场监管局提取</a:t>
            </a:r>
            <a:r>
              <a:rPr lang="en-US" altLang="zh-CN" sz="2600" b="1" kern="100" dirty="0">
                <a:latin typeface="宋体"/>
                <a:ea typeface="方正细黑一简体"/>
                <a:cs typeface="Times New Roman"/>
              </a:rPr>
              <a:t>2</a:t>
            </a:r>
            <a:r>
              <a:rPr lang="zh-CN" altLang="zh-CN" sz="2600" b="1" kern="100" dirty="0">
                <a:latin typeface="宋体"/>
                <a:ea typeface="方正细黑一简体"/>
                <a:cs typeface="Times New Roman"/>
              </a:rPr>
              <a:t>斤芹菜进行抽样检查。不久，市场监管局以芹菜未达安全标准，罗某不能提供供货方许可证明及票据和涉案剩余芹菜购买者信息，不能如实说明进货来源等原因，对其作出</a:t>
            </a:r>
            <a:r>
              <a:rPr lang="en-US" altLang="zh-CN" sz="2600" b="1" kern="100" dirty="0">
                <a:latin typeface="宋体"/>
                <a:ea typeface="方正细黑一简体"/>
                <a:cs typeface="Times New Roman"/>
              </a:rPr>
              <a:t>6.6</a:t>
            </a:r>
            <a:r>
              <a:rPr lang="zh-CN" altLang="zh-CN" sz="2600" b="1" kern="100" dirty="0">
                <a:latin typeface="宋体"/>
                <a:ea typeface="方正细黑一简体"/>
                <a:cs typeface="Times New Roman"/>
              </a:rPr>
              <a:t>万元的处罚。本案</a:t>
            </a:r>
            <a:r>
              <a:rPr lang="zh-CN" altLang="zh-CN" sz="2600" b="1" kern="100" dirty="0" smtClean="0">
                <a:latin typeface="宋体"/>
                <a:ea typeface="方正细黑一简体"/>
                <a:cs typeface="Times New Roman"/>
              </a:rPr>
              <a:t>中</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442913" algn="just">
              <a:lnSpc>
                <a:spcPct val="170000"/>
              </a:lnSpc>
              <a:spcAft>
                <a:spcPts val="0"/>
              </a:spcAft>
              <a:tabLst>
                <a:tab pos="2700655" algn="l"/>
              </a:tabLst>
            </a:pPr>
            <a:r>
              <a:rPr lang="zh-CN" altLang="zh-CN" sz="2600" b="1" kern="100" dirty="0">
                <a:latin typeface="宋体"/>
                <a:ea typeface="方正细黑一简体"/>
                <a:cs typeface="Times New Roman"/>
              </a:rPr>
              <a:t>①罗某没有保障消费者的安全消费权和自主选择权</a:t>
            </a:r>
            <a:endParaRPr lang="zh-CN" altLang="zh-CN" sz="1050" kern="100" dirty="0">
              <a:latin typeface="宋体"/>
              <a:cs typeface="Courier New"/>
            </a:endParaRPr>
          </a:p>
          <a:p>
            <a:pPr indent="442913" algn="just">
              <a:lnSpc>
                <a:spcPct val="170000"/>
              </a:lnSpc>
              <a:spcAft>
                <a:spcPts val="0"/>
              </a:spcAft>
              <a:tabLst>
                <a:tab pos="2700655" algn="l"/>
              </a:tabLst>
            </a:pPr>
            <a:r>
              <a:rPr lang="zh-CN" altLang="zh-CN" sz="2600" b="1" kern="100" dirty="0">
                <a:latin typeface="宋体"/>
                <a:ea typeface="方正细黑一简体"/>
                <a:cs typeface="Times New Roman"/>
              </a:rPr>
              <a:t>②罗某若不服市场监管部门的处罚，可以申请仲裁</a:t>
            </a:r>
            <a:endParaRPr lang="zh-CN" altLang="zh-CN" sz="1050" kern="100" dirty="0">
              <a:latin typeface="宋体"/>
              <a:cs typeface="Courier New"/>
            </a:endParaRPr>
          </a:p>
          <a:p>
            <a:pPr marL="442913" indent="0" algn="just">
              <a:lnSpc>
                <a:spcPct val="170000"/>
              </a:lnSpc>
              <a:spcAft>
                <a:spcPts val="0"/>
              </a:spcAft>
              <a:tabLst>
                <a:tab pos="2700655" algn="l"/>
              </a:tabLst>
            </a:pPr>
            <a:r>
              <a:rPr lang="zh-CN" altLang="zh-CN" sz="2600" b="1" kern="100" dirty="0">
                <a:latin typeface="宋体"/>
                <a:ea typeface="方正细黑一简体"/>
                <a:cs typeface="Times New Roman"/>
              </a:rPr>
              <a:t>③供货方许可证明及票据属于书证，是维权的重要证据　④罗某若要起诉市场监管部门，行政机关承担举证责任</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．②④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5400600"/>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本</a:t>
            </a:r>
            <a:r>
              <a:rPr lang="zh-CN" altLang="zh-CN" sz="2600" b="1" kern="100" dirty="0">
                <a:latin typeface="宋体"/>
                <a:ea typeface="方正细黑一简体"/>
                <a:cs typeface="Times New Roman"/>
              </a:rPr>
              <a:t>案不涉及自主选择权，①不符合题意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本</a:t>
            </a:r>
            <a:r>
              <a:rPr lang="zh-CN" altLang="zh-CN" sz="2600" b="1" kern="100" dirty="0">
                <a:latin typeface="宋体"/>
                <a:ea typeface="方正细黑一简体"/>
                <a:cs typeface="Times New Roman"/>
              </a:rPr>
              <a:t>案中罗某与市场监管部门是公民与政府的关系，不适用商事仲裁，②不符合题意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料说明供货方许可证明及票据属于书证，是维权的重要证据，③正确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罗</a:t>
            </a:r>
            <a:r>
              <a:rPr lang="zh-CN" altLang="zh-CN" sz="2600" b="1" kern="100" dirty="0">
                <a:latin typeface="宋体"/>
                <a:ea typeface="方正细黑一简体"/>
                <a:cs typeface="Times New Roman"/>
              </a:rPr>
              <a:t>某若要起诉市场监管部门，则属于行政诉讼，行政机关承担举证责任，④正确。</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408712"/>
          </a:xfrm>
        </p:spPr>
        <p:txBody>
          <a:bodyPr>
            <a:normAutofit fontScale="92500"/>
          </a:bodyPr>
          <a:lstStyle/>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算法推荐”技术通过抓取用户日常使用数据，分析得出用户行为、习惯和喜好，进而可以为用户推送新闻信息、娱乐资讯，还可以提供引导消费等服务。但也出现“大数据杀熟”、流量造假、诱导沉迷等不合理应用，给用户生活带来了烦恼。</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浙江胡女士通过某商旅平台订了一家酒店房间，结账时发现，自己作为该平台的高级会员，应该享受八五折优惠，而她支付的房费却比实际价格高近一倍。胡女士认为该商旅平台存在“大数据杀熟”行为，要求其给予赔偿。平台表示愿意和解、退还差价，但拒绝赔偿。胡女士不愿意和解，准备通过诉讼途径维权。对此，该平台表示“胡女士缺乏诚意拒绝和解，因此，无权将平台告上法庭。”</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1628800"/>
            <a:ext cx="10801200" cy="3240360"/>
          </a:xfrm>
        </p:spPr>
        <p:txBody>
          <a:bodyPr>
            <a:normAutofit/>
          </a:bodyPr>
          <a:lstStyle/>
          <a:p>
            <a:pPr indent="90488" algn="just">
              <a:lnSpc>
                <a:spcPct val="170000"/>
              </a:lnSpc>
              <a:spcAft>
                <a:spcPts val="0"/>
              </a:spcAft>
              <a:tabLst>
                <a:tab pos="2700655" algn="l"/>
              </a:tabLst>
            </a:pPr>
            <a:r>
              <a:rPr lang="zh-CN" altLang="zh-CN" sz="2600" b="1" kern="100" dirty="0">
                <a:latin typeface="宋体"/>
                <a:ea typeface="方正细黑一简体"/>
                <a:cs typeface="Times New Roman"/>
              </a:rPr>
              <a:t>综合运用《法律与生活》和《逻辑与思维》的知识，分析该平台的推理是否成立。</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解析：</a:t>
            </a:r>
            <a:r>
              <a:rPr lang="zh-CN" altLang="zh-CN" sz="2600" b="1" kern="100" dirty="0">
                <a:latin typeface="宋体"/>
                <a:ea typeface="方正细黑一简体"/>
                <a:cs typeface="Times New Roman"/>
              </a:rPr>
              <a:t>本题属于辨析类主观题。主要涉及调解与仲裁、民事诉讼、选言判断，结合材料分析回答即可。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fontScale="92500"/>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答案示例：</a:t>
            </a:r>
            <a:r>
              <a:rPr lang="zh-CN" altLang="zh-CN" sz="2600" b="1" kern="100" dirty="0">
                <a:latin typeface="宋体"/>
                <a:ea typeface="方正细黑一简体"/>
                <a:cs typeface="Times New Roman"/>
              </a:rPr>
              <a:t>①根据民法典规定，消费者可通过多种途径维护自身权益：可以与经营者协商和解；可以请求消费者协会或者依法成立的其他调解组织调解；可以向有关行政部门投诉；还可以通过仲裁或者诉讼的方式解决与经营者之间的争议。②消费者维权规定属于相容选言判断，其选言支中至少有一个是真的，相容选言推理正确的推理结构是：否定选言判断前提中的一部分选言支，结论肯定剩下的另一部分选言支。③胡女士拒绝与商家协商和解，否定了选言判断前提中的一部分选言支，因此，结论要肯定剩下的另一部分选言支。即胡女士还可以依法选择其他维权途径，因此，本案中胡女士将商旅平台告上法庭符合法律规定，并无不妥。商家的推理是错误的。</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谢</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990000"/>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观</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看</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28285092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331</TotalTime>
  <Words>3406</Words>
  <Application>Microsoft Office PowerPoint</Application>
  <PresentationFormat>自定义</PresentationFormat>
  <Paragraphs>110</Paragraphs>
  <Slides>27</Slides>
  <Notes>1</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140</cp:revision>
  <dcterms:created xsi:type="dcterms:W3CDTF">2021-04-02T06:41:31Z</dcterms:created>
  <dcterms:modified xsi:type="dcterms:W3CDTF">2023-02-16T05:39:33Z</dcterms:modified>
</cp:coreProperties>
</file>